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94" r:id="rId2"/>
    <p:sldId id="280" r:id="rId3"/>
    <p:sldId id="281" r:id="rId4"/>
    <p:sldId id="257" r:id="rId5"/>
    <p:sldId id="258" r:id="rId6"/>
    <p:sldId id="261" r:id="rId7"/>
    <p:sldId id="260" r:id="rId8"/>
    <p:sldId id="259" r:id="rId9"/>
    <p:sldId id="277" r:id="rId10"/>
    <p:sldId id="267" r:id="rId11"/>
    <p:sldId id="275" r:id="rId12"/>
    <p:sldId id="264" r:id="rId13"/>
    <p:sldId id="262" r:id="rId14"/>
    <p:sldId id="263" r:id="rId15"/>
    <p:sldId id="266" r:id="rId16"/>
    <p:sldId id="269" r:id="rId17"/>
    <p:sldId id="292" r:id="rId18"/>
    <p:sldId id="278" r:id="rId19"/>
    <p:sldId id="283" r:id="rId20"/>
    <p:sldId id="282" r:id="rId21"/>
    <p:sldId id="284" r:id="rId22"/>
    <p:sldId id="286" r:id="rId23"/>
    <p:sldId id="287" r:id="rId24"/>
    <p:sldId id="288" r:id="rId25"/>
    <p:sldId id="289" r:id="rId26"/>
    <p:sldId id="290" r:id="rId27"/>
    <p:sldId id="293" r:id="rId28"/>
    <p:sldId id="291" r:id="rId2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81CA803-3629-4A68-A5B8-7B0397FF91FA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1892F8-8BFD-4E24-9C3D-DB8C2B2D01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2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F2F7F3-6501-4EEF-9872-95730ACB3475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3C17B6-052B-4D71-ABB4-47D0D5AFC9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70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5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7CA459-2237-49B0-AE29-DC49C0FEAAD8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8BECEC-87D0-4652-BE51-EC3AFCE4BF55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4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rgbClr val="0070C0"/>
                </a:solidFill>
              </a:rPr>
              <a:t>Retrieval Practices That Make Learning </a:t>
            </a:r>
            <a:r>
              <a:rPr lang="en-CA" sz="4000" dirty="0" smtClean="0">
                <a:solidFill>
                  <a:srgbClr val="0070C0"/>
                </a:solidFill>
              </a:rPr>
              <a:t>“Sticky”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 smtClean="0"/>
              <a:t>Presented by</a:t>
            </a:r>
          </a:p>
          <a:p>
            <a:pPr marL="0" indent="0" algn="ctr">
              <a:buNone/>
            </a:pPr>
            <a:r>
              <a:rPr lang="en-CA" sz="2000" dirty="0" smtClean="0"/>
              <a:t>Glenn Wagner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 smtClean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7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 smtClean="0">
                <a:solidFill>
                  <a:srgbClr val="0070C0"/>
                </a:solidFill>
              </a:rPr>
              <a:t>Introducing </a:t>
            </a:r>
            <a:r>
              <a:rPr lang="en-CA" i="1" dirty="0">
                <a:solidFill>
                  <a:srgbClr val="0070C0"/>
                </a:solidFill>
              </a:rPr>
              <a:t>a</a:t>
            </a:r>
            <a:r>
              <a:rPr lang="en-CA" i="1" dirty="0" smtClean="0">
                <a:solidFill>
                  <a:srgbClr val="0070C0"/>
                </a:solidFill>
              </a:rPr>
              <a:t> concept…</a:t>
            </a:r>
            <a:endParaRPr lang="en-CA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12047" cy="46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>
                <a:solidFill>
                  <a:srgbClr val="0070C0"/>
                </a:solidFill>
              </a:rPr>
              <a:t>Retrieval practise and feedback…</a:t>
            </a:r>
            <a:endParaRPr lang="en-CA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Imagine you just started a new sales job.  Your boss tells you that you have a choice on how to be paid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A $120,000/year salary with no commissions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A $70,000/salary with commissions that might result in more than $120,000/year</a:t>
            </a:r>
          </a:p>
          <a:p>
            <a:pPr marL="514350" indent="-514350">
              <a:buAutoNum type="arabicPeriod"/>
            </a:pPr>
            <a:r>
              <a:rPr lang="en-CA" dirty="0" smtClean="0"/>
              <a:t>A penny on the first day, 2 on the second day, </a:t>
            </a:r>
            <a:r>
              <a:rPr lang="en-CA" dirty="0"/>
              <a:t>4</a:t>
            </a:r>
            <a:r>
              <a:rPr lang="en-CA" dirty="0" smtClean="0"/>
              <a:t> on the third day,  8 on the fourth day, and so on for a full year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would you choose to be paid?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There is no ‘perfect’ concept question, but each question should</a:t>
            </a:r>
            <a:r>
              <a:rPr lang="en-CA" baseline="30000" dirty="0">
                <a:solidFill>
                  <a:srgbClr val="0070C0"/>
                </a:solidFill>
              </a:rPr>
              <a:t>*</a:t>
            </a:r>
            <a:r>
              <a:rPr lang="en-CA" dirty="0" smtClean="0">
                <a:solidFill>
                  <a:srgbClr val="0070C0"/>
                </a:solidFill>
              </a:rPr>
              <a:t>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Focus on a </a:t>
            </a:r>
            <a:r>
              <a:rPr lang="en-CA" u="sng" dirty="0" smtClean="0"/>
              <a:t>single</a:t>
            </a:r>
            <a:r>
              <a:rPr lang="en-CA" dirty="0" smtClean="0"/>
              <a:t> important concept, ideally corresponding to a common student difficulty</a:t>
            </a:r>
          </a:p>
          <a:p>
            <a:pPr marL="514350" indent="-514350">
              <a:buAutoNum type="arabicPeriod"/>
            </a:pPr>
            <a:r>
              <a:rPr lang="en-CA" dirty="0" smtClean="0"/>
              <a:t>Require thought, not just plugging numbers into equations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Provide plausible incorrect answers</a:t>
            </a:r>
          </a:p>
          <a:p>
            <a:pPr marL="514350" indent="-514350">
              <a:buAutoNum type="arabicPeriod"/>
            </a:pPr>
            <a:r>
              <a:rPr lang="en-CA" dirty="0" smtClean="0"/>
              <a:t>Be unambiguously worded</a:t>
            </a:r>
          </a:p>
          <a:p>
            <a:pPr marL="514350" indent="-514350">
              <a:buAutoNum type="arabicPeriod"/>
            </a:pPr>
            <a:r>
              <a:rPr lang="en-CA" dirty="0" smtClean="0"/>
              <a:t>Be neither too easy or too difficult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aseline="30000" dirty="0" smtClean="0"/>
              <a:t>*</a:t>
            </a:r>
            <a:r>
              <a:rPr lang="en-CA" dirty="0" smtClean="0"/>
              <a:t> </a:t>
            </a:r>
            <a:r>
              <a:rPr lang="en-CA" sz="1600" dirty="0" smtClean="0"/>
              <a:t>From ‘Peer Instruction:  Engaging Students One-on-One,  All at Once’</a:t>
            </a:r>
            <a:endParaRPr lang="en-CA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7614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9" y="104775"/>
            <a:ext cx="5772151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A poor concept question….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Which of the following is the correct unit for energy?</a:t>
            </a:r>
          </a:p>
          <a:p>
            <a:pPr marL="514350" indent="-514350">
              <a:buAutoNum type="arabicPeriod"/>
            </a:pPr>
            <a:r>
              <a:rPr lang="en-CA" dirty="0" smtClean="0"/>
              <a:t>m/s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m/s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m/s</a:t>
            </a:r>
            <a:r>
              <a:rPr lang="en-CA" baseline="30000" dirty="0" smtClean="0"/>
              <a:t>2</a:t>
            </a:r>
          </a:p>
          <a:p>
            <a:pPr marL="514350" indent="-514350">
              <a:buAutoNum type="arabicPeriod"/>
            </a:pPr>
            <a:r>
              <a:rPr lang="en-CA" dirty="0"/>
              <a:t>k</a:t>
            </a:r>
            <a:r>
              <a:rPr lang="en-CA" dirty="0" smtClean="0"/>
              <a:t>g m</a:t>
            </a:r>
            <a:r>
              <a:rPr lang="en-CA" baseline="30000" dirty="0" smtClean="0"/>
              <a:t>2</a:t>
            </a:r>
            <a:r>
              <a:rPr lang="en-CA" dirty="0" smtClean="0"/>
              <a:t>/s</a:t>
            </a:r>
            <a:r>
              <a:rPr lang="en-CA" baseline="30000" dirty="0" smtClean="0"/>
              <a:t>2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2" y="2"/>
            <a:ext cx="4793332" cy="63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>“Why </a:t>
            </a:r>
            <a:r>
              <a:rPr lang="en-CA" dirty="0">
                <a:solidFill>
                  <a:srgbClr val="0070C0"/>
                </a:solidFill>
              </a:rPr>
              <a:t>Bother</a:t>
            </a:r>
            <a:r>
              <a:rPr lang="en-CA" dirty="0" smtClean="0">
                <a:solidFill>
                  <a:srgbClr val="0070C0"/>
                </a:solidFill>
              </a:rPr>
              <a:t>?”</a:t>
            </a: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>Does Peer Instruction Improve Learning?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Students in Action with Peer Instruction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17:50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056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0070C0"/>
                </a:solidFill>
                <a:latin typeface="+mj-lt"/>
              </a:rPr>
              <a:t>Ranking Tasks in </a:t>
            </a:r>
            <a:r>
              <a:rPr lang="en-CA" sz="4000" b="1" dirty="0" smtClean="0">
                <a:solidFill>
                  <a:srgbClr val="0070C0"/>
                </a:solidFill>
                <a:latin typeface="+mj-lt"/>
              </a:rPr>
              <a:t>Physics:</a:t>
            </a:r>
          </a:p>
          <a:p>
            <a:pPr marL="0" indent="0">
              <a:buNone/>
            </a:pPr>
            <a:r>
              <a:rPr lang="en-CA" sz="4000" dirty="0">
                <a:latin typeface="+mj-lt"/>
              </a:rPr>
              <a:t>	</a:t>
            </a:r>
            <a:r>
              <a:rPr lang="en-CA" sz="4000" dirty="0" smtClean="0">
                <a:latin typeface="+mj-lt"/>
              </a:rPr>
              <a:t>	</a:t>
            </a:r>
            <a:r>
              <a:rPr lang="en-CA" sz="4000" dirty="0" smtClean="0">
                <a:solidFill>
                  <a:srgbClr val="0070C0"/>
                </a:solidFill>
                <a:latin typeface="+mj-lt"/>
              </a:rPr>
              <a:t>An Instructional Tactic</a:t>
            </a:r>
          </a:p>
          <a:p>
            <a:pPr marL="0" indent="0">
              <a:buNone/>
            </a:pPr>
            <a:endParaRPr lang="en-CA" sz="40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CA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-fp.prenhall.com/bigcovers/013565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08312" cy="4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420888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/>
              <a:t>=</a:t>
            </a:r>
          </a:p>
        </p:txBody>
      </p:sp>
      <p:pic>
        <p:nvPicPr>
          <p:cNvPr id="3076" name="Picture 4" descr="http://theactiveclass.com/files/2011/01/600px-Two-people-talking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09" y="1904724"/>
            <a:ext cx="2885880" cy="28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561" y="5085184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Use this…</a:t>
            </a:r>
            <a:endParaRPr lang="en-CA" sz="4000" dirty="0"/>
          </a:p>
        </p:txBody>
      </p:sp>
      <p:sp>
        <p:nvSpPr>
          <p:cNvPr id="5" name="Rectangle 4"/>
          <p:cNvSpPr/>
          <p:nvPr/>
        </p:nvSpPr>
        <p:spPr>
          <a:xfrm>
            <a:off x="4721530" y="5085184"/>
            <a:ext cx="408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dirty="0">
                <a:solidFill>
                  <a:prstClr val="black"/>
                </a:solidFill>
              </a:rPr>
              <a:t>… to develop this</a:t>
            </a:r>
          </a:p>
        </p:txBody>
      </p:sp>
    </p:spTree>
    <p:extLst>
      <p:ext uri="{BB962C8B-B14F-4D97-AF65-F5344CB8AC3E}">
        <p14:creationId xmlns:p14="http://schemas.microsoft.com/office/powerpoint/2010/main" val="18035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g-fp.prenhall.com/bigcovers/01314485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412"/>
            <a:ext cx="459105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solidFill>
                  <a:srgbClr val="0070C0"/>
                </a:solidFill>
              </a:rPr>
              <a:t>What are Ranking Tasks?	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</a:t>
            </a:r>
            <a:r>
              <a:rPr lang="en-CA" dirty="0" smtClean="0">
                <a:latin typeface="+mj-lt"/>
              </a:rPr>
              <a:t>etrieval practise and feedback for the kids</a:t>
            </a:r>
          </a:p>
          <a:p>
            <a:pPr marL="0" indent="0"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Invokes comparing and classifying, two </a:t>
            </a:r>
            <a:r>
              <a:rPr lang="en-CA" u="sng" dirty="0" smtClean="0">
                <a:latin typeface="+mj-lt"/>
              </a:rPr>
              <a:t>VERY</a:t>
            </a:r>
            <a:r>
              <a:rPr lang="en-CA" dirty="0" smtClean="0">
                <a:latin typeface="+mj-lt"/>
              </a:rPr>
              <a:t> powerful instructional strategies*</a:t>
            </a:r>
          </a:p>
          <a:p>
            <a:pPr marL="0" indent="0"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Time required: 5-10 minutes/question</a:t>
            </a:r>
          </a:p>
          <a:p>
            <a:endParaRPr lang="en-CA" dirty="0">
              <a:latin typeface="+mj-lt"/>
            </a:endParaRPr>
          </a:p>
          <a:p>
            <a:pPr marL="0" indent="0">
              <a:buNone/>
            </a:pPr>
            <a:r>
              <a:rPr lang="en-CA" baseline="30000" dirty="0" smtClean="0">
                <a:latin typeface="+mj-lt"/>
              </a:rPr>
              <a:t>*</a:t>
            </a:r>
            <a:r>
              <a:rPr lang="en-CA" sz="1400" dirty="0" smtClean="0">
                <a:latin typeface="+mj-lt"/>
              </a:rPr>
              <a:t>R. </a:t>
            </a:r>
            <a:r>
              <a:rPr lang="en-CA" sz="1400" dirty="0" err="1" smtClean="0">
                <a:latin typeface="+mj-lt"/>
              </a:rPr>
              <a:t>Marzano</a:t>
            </a:r>
            <a:r>
              <a:rPr lang="en-CA" sz="1400" dirty="0" smtClean="0">
                <a:latin typeface="+mj-lt"/>
              </a:rPr>
              <a:t>, “</a:t>
            </a:r>
            <a:r>
              <a:rPr lang="en-CA" sz="1400" i="1" dirty="0" smtClean="0">
                <a:latin typeface="+mj-lt"/>
              </a:rPr>
              <a:t>Classroom Instruction that Works” </a:t>
            </a:r>
            <a:r>
              <a:rPr lang="en-CA" sz="1400" dirty="0" smtClean="0">
                <a:latin typeface="+mj-lt"/>
              </a:rPr>
              <a:t>(ASCD, 2001)</a:t>
            </a:r>
            <a:endParaRPr lang="en-CA" sz="1400" baseline="30000" dirty="0" smtClean="0">
              <a:latin typeface="+mj-lt"/>
            </a:endParaRPr>
          </a:p>
          <a:p>
            <a:pPr marL="0" indent="0">
              <a:buNone/>
            </a:pP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93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Introducing the Concept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248472" cy="44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Retrieval Practise and feedback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25627"/>
            <a:ext cx="8229600" cy="493776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384376" cy="48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04456" cy="58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176464" cy="590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467421" cy="479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Retrieval Practise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1800" y="2204864"/>
            <a:ext cx="5915000" cy="395209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Using Videos to Make it Stick!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Newton’s Laws</a:t>
            </a:r>
          </a:p>
          <a:p>
            <a:pPr>
              <a:buFontTx/>
              <a:buChar char="-"/>
            </a:pPr>
            <a:r>
              <a:rPr lang="en-CA" dirty="0" smtClean="0"/>
              <a:t>3 videos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Projectile Motion </a:t>
            </a:r>
          </a:p>
          <a:p>
            <a:pPr marL="0" indent="0">
              <a:buNone/>
            </a:pPr>
            <a:r>
              <a:rPr lang="en-CA" dirty="0" smtClean="0"/>
              <a:t>- Using mini-whiteboards and stopwatches</a:t>
            </a:r>
          </a:p>
        </p:txBody>
      </p:sp>
    </p:spTree>
    <p:extLst>
      <p:ext uri="{BB962C8B-B14F-4D97-AF65-F5344CB8AC3E}">
        <p14:creationId xmlns:p14="http://schemas.microsoft.com/office/powerpoint/2010/main" val="213980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Remember…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“ Memory is a residue of </a:t>
            </a:r>
            <a:r>
              <a:rPr lang="en-CA" sz="4400" dirty="0" smtClean="0"/>
              <a:t>thought”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72686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i="1" dirty="0" smtClean="0"/>
              <a:t>“Learning how to learn cannot be left to the students.  It must be taught.” </a:t>
            </a:r>
            <a:r>
              <a:rPr lang="en-CA" sz="4000" i="1" baseline="30000" dirty="0" smtClean="0"/>
              <a:t>*</a:t>
            </a:r>
          </a:p>
          <a:p>
            <a:pPr marL="0" indent="0">
              <a:buNone/>
            </a:pPr>
            <a:endParaRPr lang="en-CA" sz="4000" i="1" baseline="30000" dirty="0"/>
          </a:p>
          <a:p>
            <a:pPr marL="0" indent="0">
              <a:buNone/>
            </a:pPr>
            <a:endParaRPr lang="en-CA" sz="4000" i="1" baseline="30000" dirty="0" smtClean="0"/>
          </a:p>
          <a:p>
            <a:pPr marL="0" indent="0">
              <a:buNone/>
            </a:pPr>
            <a:r>
              <a:rPr lang="en-CA" sz="4000" baseline="30000" dirty="0" smtClean="0"/>
              <a:t>*</a:t>
            </a:r>
            <a:r>
              <a:rPr lang="en-CA" sz="1600" dirty="0" smtClean="0"/>
              <a:t>Tools for Learning:  A Guide to Teaching Study Skills (ASCD 1990)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177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16424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sz="4400" dirty="0" smtClean="0">
                <a:solidFill>
                  <a:srgbClr val="0070C0"/>
                </a:solidFill>
              </a:rPr>
              <a:t>What is Peer Instruction?</a:t>
            </a:r>
            <a:br>
              <a:rPr lang="en-CA" sz="4400" dirty="0" smtClean="0">
                <a:solidFill>
                  <a:srgbClr val="0070C0"/>
                </a:solidFill>
              </a:rPr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 smtClean="0"/>
              <a:t>A structured questioning process that involves the participation of </a:t>
            </a:r>
            <a:r>
              <a:rPr lang="en-CA" i="1" u="sng" dirty="0" smtClean="0"/>
              <a:t>every</a:t>
            </a:r>
            <a:r>
              <a:rPr lang="en-CA" dirty="0" smtClean="0"/>
              <a:t> student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20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0070C0"/>
                </a:solidFill>
              </a:rPr>
              <a:t>How does Peer Instruction work?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+mj-lt"/>
              </a:rPr>
              <a:t>Let’s do one together!</a:t>
            </a:r>
          </a:p>
          <a:p>
            <a:endParaRPr lang="en-CA" sz="4000" dirty="0" smtClean="0">
              <a:latin typeface="+mj-lt"/>
            </a:endParaRP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You will need…</a:t>
            </a:r>
          </a:p>
          <a:p>
            <a:r>
              <a:rPr lang="en-CA" sz="4000" dirty="0" smtClean="0">
                <a:latin typeface="+mj-lt"/>
              </a:rPr>
              <a:t>A set of flash cards </a:t>
            </a:r>
          </a:p>
          <a:p>
            <a:r>
              <a:rPr lang="en-CA" sz="4000" dirty="0" smtClean="0">
                <a:latin typeface="+mj-lt"/>
              </a:rPr>
              <a:t>A set of “good” questions</a:t>
            </a:r>
          </a:p>
          <a:p>
            <a:r>
              <a:rPr lang="en-CA" sz="4000" dirty="0" smtClean="0">
                <a:latin typeface="+mj-lt"/>
              </a:rPr>
              <a:t>A </a:t>
            </a:r>
            <a:r>
              <a:rPr lang="en-CA" sz="4000" b="1" dirty="0" smtClean="0">
                <a:latin typeface="+mj-lt"/>
              </a:rPr>
              <a:t>firm</a:t>
            </a:r>
            <a:r>
              <a:rPr lang="en-CA" sz="4000" dirty="0" smtClean="0">
                <a:latin typeface="+mj-lt"/>
              </a:rPr>
              <a:t> belief that all students like to think!</a:t>
            </a:r>
          </a:p>
          <a:p>
            <a:endParaRPr lang="en-C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1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The Process…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Pose the Question (1 minute)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Give students time to think 	(1-2 minutes)</a:t>
            </a:r>
          </a:p>
          <a:p>
            <a:pPr marL="514350" indent="-514350">
              <a:buAutoNum type="arabicPeriod"/>
            </a:pPr>
            <a:r>
              <a:rPr lang="en-CA" sz="2800" dirty="0" smtClean="0">
                <a:latin typeface="+mj-lt"/>
              </a:rPr>
              <a:t>Neighbouring students discuss answer </a:t>
            </a:r>
          </a:p>
          <a:p>
            <a:pPr marL="0" indent="0">
              <a:buNone/>
            </a:pPr>
            <a:r>
              <a:rPr lang="en-CA" sz="2800" dirty="0">
                <a:latin typeface="+mj-lt"/>
              </a:rPr>
              <a:t> </a:t>
            </a:r>
            <a:r>
              <a:rPr lang="en-CA" sz="2800" dirty="0" smtClean="0">
                <a:latin typeface="+mj-lt"/>
              </a:rPr>
              <a:t>    (2-3 minutes)</a:t>
            </a:r>
          </a:p>
          <a:p>
            <a:pPr marL="514350" indent="-514350">
              <a:buAutoNum type="arabicPeriod" startAt="4"/>
            </a:pPr>
            <a:r>
              <a:rPr lang="en-CA" sz="2800" dirty="0" smtClean="0">
                <a:latin typeface="+mj-lt"/>
              </a:rPr>
              <a:t>Students report answers with flash cards and tally of answers (30 seconds)</a:t>
            </a:r>
          </a:p>
          <a:p>
            <a:pPr marL="514350" indent="-514350">
              <a:buAutoNum type="arabicPeriod" startAt="4"/>
            </a:pPr>
            <a:r>
              <a:rPr lang="en-CA" sz="2800" dirty="0" smtClean="0">
                <a:latin typeface="+mj-lt"/>
              </a:rPr>
              <a:t>Student(s) explain how they know they are right and teacher explanation (2+ minutes)</a:t>
            </a:r>
          </a:p>
          <a:p>
            <a:pPr marL="514350" indent="-514350">
              <a:buAutoNum type="arabicPeriod" startAt="4"/>
            </a:pPr>
            <a:endParaRPr lang="en-CA" sz="2800" dirty="0" smtClean="0">
              <a:latin typeface="+mj-lt"/>
            </a:endParaRPr>
          </a:p>
          <a:p>
            <a:pPr marL="0" indent="0">
              <a:buNone/>
            </a:pPr>
            <a:r>
              <a:rPr lang="en-CA" sz="2800" b="1" dirty="0" smtClean="0">
                <a:latin typeface="+mj-lt"/>
              </a:rPr>
              <a:t>Total Time</a:t>
            </a:r>
            <a:r>
              <a:rPr lang="en-CA" sz="2800" dirty="0" smtClean="0">
                <a:latin typeface="+mj-lt"/>
              </a:rPr>
              <a:t>…. 6 to 10 minutes per question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2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The script…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Pose the problem (overhead or data projector)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Read the problem to the class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+mj-lt"/>
              </a:rPr>
              <a:t>“</a:t>
            </a:r>
            <a:r>
              <a:rPr lang="en-CA" i="1" dirty="0" smtClean="0">
                <a:latin typeface="+mj-lt"/>
              </a:rPr>
              <a:t>Silently to yourself</a:t>
            </a:r>
            <a:r>
              <a:rPr lang="en-CA" dirty="0" smtClean="0">
                <a:latin typeface="+mj-lt"/>
              </a:rPr>
              <a:t>, y</a:t>
            </a:r>
            <a:r>
              <a:rPr lang="en-CA" i="1" dirty="0" smtClean="0">
                <a:latin typeface="+mj-lt"/>
              </a:rPr>
              <a:t>ou have one minute to figure out the best answer.  Try not to guess.  Remember, if you can explain it, you understand it” (and no “table talk”)</a:t>
            </a:r>
          </a:p>
          <a:p>
            <a:pPr marL="514350" indent="-514350">
              <a:buAutoNum type="arabicParenR"/>
            </a:pPr>
            <a:r>
              <a:rPr lang="en-CA" i="1" dirty="0" smtClean="0">
                <a:latin typeface="+mj-lt"/>
              </a:rPr>
              <a:t>“Time’s up! Turn to your partner.  The person with the short hair will explain their answer to the long haired person.  Long hair will listen and, if he/she agrees, will paraphrase back the answer they just heard or will disagree and argue accordingly. Try to reach consensus if you can. You have one minute.”</a:t>
            </a:r>
          </a:p>
          <a:p>
            <a:pPr marL="514350" indent="-514350">
              <a:buAutoNum type="arabicParenR"/>
            </a:pPr>
            <a:r>
              <a:rPr lang="en-CA" i="1" dirty="0" smtClean="0">
                <a:latin typeface="+mj-lt"/>
              </a:rPr>
              <a:t>“OK, flash me! Show me what you got!”</a:t>
            </a:r>
            <a:endParaRPr lang="en-CA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7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0070C0"/>
                </a:solidFill>
              </a:rPr>
              <a:t>Warm up!</a:t>
            </a:r>
            <a:endParaRPr lang="en-CA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Think about something you are really good at.  It could be a skill you are proud of especially if it has advanced your career.  Which </a:t>
            </a:r>
            <a:r>
              <a:rPr lang="en-CA" i="1" dirty="0" smtClean="0"/>
              <a:t>best</a:t>
            </a:r>
            <a:r>
              <a:rPr lang="en-CA" dirty="0" smtClean="0"/>
              <a:t> describes how you became good at it?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Trial and error</a:t>
            </a:r>
          </a:p>
          <a:p>
            <a:pPr marL="514350" indent="-514350">
              <a:buAutoNum type="arabicPeriod"/>
            </a:pPr>
            <a:r>
              <a:rPr lang="en-CA" dirty="0" smtClean="0"/>
              <a:t>Apprenticeship</a:t>
            </a:r>
          </a:p>
          <a:p>
            <a:pPr marL="514350" indent="-514350">
              <a:buAutoNum type="arabicPeriod"/>
            </a:pPr>
            <a:r>
              <a:rPr lang="en-CA" dirty="0" smtClean="0"/>
              <a:t>Lectures</a:t>
            </a:r>
          </a:p>
          <a:p>
            <a:pPr marL="514350" indent="-514350">
              <a:buAutoNum type="arabicPeriod"/>
            </a:pPr>
            <a:r>
              <a:rPr lang="en-CA" dirty="0" smtClean="0"/>
              <a:t>Family and friends</a:t>
            </a:r>
          </a:p>
          <a:p>
            <a:pPr marL="514350" indent="-514350">
              <a:buAutoNum type="arabicPeriod"/>
            </a:pPr>
            <a:r>
              <a:rPr lang="en-CA" dirty="0" smtClean="0"/>
              <a:t>Practicing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0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Average Retention Rate from Different Teaching Methods</a:t>
            </a:r>
            <a:r>
              <a:rPr lang="en-CA" baseline="30000" dirty="0" smtClean="0">
                <a:solidFill>
                  <a:srgbClr val="0070C0"/>
                </a:solidFill>
              </a:rPr>
              <a:t>*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sz="1300" baseline="30000" dirty="0" smtClean="0"/>
              <a:t>*</a:t>
            </a:r>
            <a:r>
              <a:rPr lang="en-CA" sz="1300" dirty="0" smtClean="0"/>
              <a:t>D.A. Sousa, </a:t>
            </a:r>
            <a:r>
              <a:rPr lang="en-CA" sz="1300" i="1" dirty="0" smtClean="0"/>
              <a:t>How the Brain Learns, p. 95 </a:t>
            </a:r>
            <a:r>
              <a:rPr lang="en-CA" sz="1300" dirty="0" smtClean="0"/>
              <a:t>(2006)</a:t>
            </a:r>
            <a:endParaRPr lang="en-CA" sz="13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340768"/>
            <a:ext cx="5822974" cy="436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33" y="3340837"/>
            <a:ext cx="176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-Peer Instruction</a:t>
            </a:r>
          </a:p>
          <a:p>
            <a:r>
              <a:rPr lang="en-CA" dirty="0" smtClean="0"/>
              <a:t>-Explaining Video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941168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Peer Instruction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80112" y="4869160"/>
            <a:ext cx="360040" cy="256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47057" y="3379151"/>
            <a:ext cx="75934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3688" y="552557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Ranking Tasks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06712" y="5310500"/>
            <a:ext cx="357176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9873</TotalTime>
  <Words>593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Origin</vt:lpstr>
      <vt:lpstr>PowerPoint Presentation</vt:lpstr>
      <vt:lpstr>PowerPoint Presentation</vt:lpstr>
      <vt:lpstr>PowerPoint Presentation</vt:lpstr>
      <vt:lpstr>    What is Peer Instruction?  A structured questioning process that involves the participation of every student </vt:lpstr>
      <vt:lpstr>How does Peer Instruction work?</vt:lpstr>
      <vt:lpstr>The Process…</vt:lpstr>
      <vt:lpstr>The script…</vt:lpstr>
      <vt:lpstr>Warm up!</vt:lpstr>
      <vt:lpstr>Average Retention Rate from Different Teaching Methods* </vt:lpstr>
      <vt:lpstr>Introducing a concept…</vt:lpstr>
      <vt:lpstr>Retrieval practise and feedback…</vt:lpstr>
      <vt:lpstr>There is no ‘perfect’ concept question, but each question should*…</vt:lpstr>
      <vt:lpstr>PowerPoint Presentation</vt:lpstr>
      <vt:lpstr>A poor concept question….</vt:lpstr>
      <vt:lpstr>PowerPoint Presentation</vt:lpstr>
      <vt:lpstr>   “Why Bother?” Does Peer Instruction Improve Learning? </vt:lpstr>
      <vt:lpstr>Students in Action with Peer Instruction</vt:lpstr>
      <vt:lpstr>PowerPoint Presentation</vt:lpstr>
      <vt:lpstr>PowerPoint Presentation</vt:lpstr>
      <vt:lpstr>PowerPoint Presentation</vt:lpstr>
      <vt:lpstr>What are Ranking Tasks?  </vt:lpstr>
      <vt:lpstr>Introducing the Concept</vt:lpstr>
      <vt:lpstr>Retrieval Practise and feedback</vt:lpstr>
      <vt:lpstr>PowerPoint Presentation</vt:lpstr>
      <vt:lpstr>PowerPoint Presentation</vt:lpstr>
      <vt:lpstr>Retrieval Practise</vt:lpstr>
      <vt:lpstr>Using Videos to Make it Stick!</vt:lpstr>
      <vt:lpstr>Remember…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Instruction:    A Learning Strategy</dc:title>
  <dc:creator>wagner</dc:creator>
  <cp:lastModifiedBy>Wagner</cp:lastModifiedBy>
  <cp:revision>71</cp:revision>
  <cp:lastPrinted>2012-07-17T17:00:03Z</cp:lastPrinted>
  <dcterms:created xsi:type="dcterms:W3CDTF">2012-07-03T23:20:35Z</dcterms:created>
  <dcterms:modified xsi:type="dcterms:W3CDTF">2013-05-01T02:24:37Z</dcterms:modified>
</cp:coreProperties>
</file>